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88429" autoAdjust="0"/>
  </p:normalViewPr>
  <p:slideViewPr>
    <p:cSldViewPr>
      <p:cViewPr varScale="1">
        <p:scale>
          <a:sx n="82" d="100"/>
          <a:sy n="82" d="100"/>
        </p:scale>
        <p:origin x="-55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780E8D4-07E7-4B83-8397-05C9FDA5BCF4}" type="datetimeFigureOut">
              <a:rPr lang="en-GB" smtClean="0"/>
              <a:t>18/05/2011</a:t>
            </a:fld>
            <a:endParaRPr lang="en-GB"/>
          </a:p>
        </p:txBody>
      </p:sp>
      <p:sp>
        <p:nvSpPr>
          <p:cNvPr id="17" name="Footer Placeholder 16"/>
          <p:cNvSpPr>
            <a:spLocks noGrp="1"/>
          </p:cNvSpPr>
          <p:nvPr>
            <p:ph type="ftr" sz="quarter" idx="11"/>
          </p:nvPr>
        </p:nvSpPr>
        <p:spPr/>
        <p:txBody>
          <a:bodyPr/>
          <a:lstStyle/>
          <a:p>
            <a:endParaRPr lang="en-GB"/>
          </a:p>
        </p:txBody>
      </p:sp>
      <p:sp>
        <p:nvSpPr>
          <p:cNvPr id="29" name="Slide Number Placeholder 28"/>
          <p:cNvSpPr>
            <a:spLocks noGrp="1"/>
          </p:cNvSpPr>
          <p:nvPr>
            <p:ph type="sldNum" sz="quarter" idx="12"/>
          </p:nvPr>
        </p:nvSpPr>
        <p:spPr/>
        <p:txBody>
          <a:bodyPr/>
          <a:lstStyle/>
          <a:p>
            <a:fld id="{9F460348-6E33-4FD9-ACA7-DDD9748A9947}" type="slidenum">
              <a:rPr lang="en-GB" smtClean="0"/>
              <a:t>‹#›</a:t>
            </a:fld>
            <a:endParaRPr lang="en-GB"/>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80E8D4-07E7-4B83-8397-05C9FDA5BCF4}" type="datetimeFigureOut">
              <a:rPr lang="en-GB" smtClean="0"/>
              <a:t>18/05/2011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80E8D4-07E7-4B83-8397-05C9FDA5BCF4}" type="datetimeFigureOut">
              <a:rPr lang="en-GB" smtClean="0"/>
              <a:t>18/05/2011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780E8D4-07E7-4B83-8397-05C9FDA5BCF4}" type="datetimeFigureOut">
              <a:rPr lang="en-GB" smtClean="0"/>
              <a:t>18/05/2011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780E8D4-07E7-4B83-8397-05C9FDA5BCF4}" type="datetimeFigureOut">
              <a:rPr lang="en-GB" smtClean="0"/>
              <a:t>18/05/2011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7924800" y="6416675"/>
            <a:ext cx="762000" cy="365125"/>
          </a:xfrm>
        </p:spPr>
        <p:txBody>
          <a:bodyPr/>
          <a:lstStyle/>
          <a:p>
            <a:fld id="{9F460348-6E33-4FD9-ACA7-DDD9748A9947}"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80E8D4-07E7-4B83-8397-05C9FDA5BCF4}" type="datetimeFigureOut">
              <a:rPr lang="en-GB" smtClean="0"/>
              <a:t>18/05/2011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780E8D4-07E7-4B83-8397-05C9FDA5BCF4}" type="datetimeFigureOut">
              <a:rPr lang="en-GB" smtClean="0"/>
              <a:t>18/05/2011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780E8D4-07E7-4B83-8397-05C9FDA5BCF4}" type="datetimeFigureOut">
              <a:rPr lang="en-GB" smtClean="0"/>
              <a:t>18/05/2011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0E8D4-07E7-4B83-8397-05C9FDA5BCF4}" type="datetimeFigureOut">
              <a:rPr lang="en-GB" smtClean="0"/>
              <a:t>18/05/2011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780E8D4-07E7-4B83-8397-05C9FDA5BCF4}" type="datetimeFigureOut">
              <a:rPr lang="en-GB" smtClean="0"/>
              <a:t>18/05/2011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780E8D4-07E7-4B83-8397-05C9FDA5BCF4}" type="datetimeFigureOut">
              <a:rPr lang="en-GB" smtClean="0"/>
              <a:t>18/05/2011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60348-6E33-4FD9-ACA7-DDD9748A9947}"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780E8D4-07E7-4B83-8397-05C9FDA5BCF4}" type="datetimeFigureOut">
              <a:rPr lang="en-GB" smtClean="0"/>
              <a:t>18/05/2011</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F460348-6E33-4FD9-ACA7-DDD9748A9947}"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Owner\Downloads\Download%20Conversions\01_03-nitrous%20oxide-mirrors%20edge.wav" TargetMode="Externa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jimloy.com/books/goldberg.htm" TargetMode="External"/><Relationship Id="rId2" Type="http://schemas.openxmlformats.org/officeDocument/2006/relationships/hyperlink" Target="http://en.wikipedia.org/wiki/File:Rubenvent.jpg" TargetMode="External"/><Relationship Id="rId1" Type="http://schemas.openxmlformats.org/officeDocument/2006/relationships/slideLayout" Target="../slideLayouts/slideLayout2.xml"/><Relationship Id="rId5" Type="http://schemas.openxmlformats.org/officeDocument/2006/relationships/image" Target="../media/image18.wmf"/><Relationship Id="rId4" Type="http://schemas.openxmlformats.org/officeDocument/2006/relationships/hyperlink" Target="http://www.biography.com/articles/Rube-Goldberg-931437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01_03-nitrous oxide-mirrors edge.wav">
            <a:hlinkClick r:id="" action="ppaction://media"/>
          </p:cNvPr>
          <p:cNvPicPr>
            <a:picLocks noRot="1" noChangeAspect="1"/>
          </p:cNvPicPr>
          <p:nvPr>
            <a:audioFile r:link="rId1"/>
          </p:nvPr>
        </p:nvPicPr>
        <p:blipFill>
          <a:blip r:embed="rId3" cstate="print"/>
          <a:stretch>
            <a:fillRect/>
          </a:stretch>
        </p:blipFill>
        <p:spPr>
          <a:xfrm>
            <a:off x="-609600" y="304800"/>
            <a:ext cx="304800" cy="304800"/>
          </a:xfrm>
          <a:prstGeom prst="rect">
            <a:avLst/>
          </a:prstGeom>
        </p:spPr>
      </p:pic>
      <p:sp>
        <p:nvSpPr>
          <p:cNvPr id="2" name="Title 1"/>
          <p:cNvSpPr>
            <a:spLocks noGrp="1"/>
          </p:cNvSpPr>
          <p:nvPr>
            <p:ph type="ctrTitle"/>
          </p:nvPr>
        </p:nvSpPr>
        <p:spPr/>
        <p:txBody>
          <a:bodyPr/>
          <a:lstStyle/>
          <a:p>
            <a:r>
              <a:rPr lang="en-US" dirty="0" smtClean="0"/>
              <a:t>Rube Goldberg Machine 2011!</a:t>
            </a:r>
            <a:endParaRPr lang="en-GB" dirty="0"/>
          </a:p>
        </p:txBody>
      </p:sp>
      <p:sp>
        <p:nvSpPr>
          <p:cNvPr id="3" name="Subtitle 2"/>
          <p:cNvSpPr>
            <a:spLocks noGrp="1"/>
          </p:cNvSpPr>
          <p:nvPr>
            <p:ph type="subTitle" idx="1"/>
          </p:nvPr>
        </p:nvSpPr>
        <p:spPr/>
        <p:txBody>
          <a:bodyPr/>
          <a:lstStyle/>
          <a:p>
            <a:r>
              <a:rPr lang="en-US" dirty="0" smtClean="0"/>
              <a:t>By: Daniel </a:t>
            </a:r>
            <a:r>
              <a:rPr lang="en-US" dirty="0" err="1" smtClean="0"/>
              <a:t>Worstell</a:t>
            </a:r>
            <a:endParaRPr lang="en-GB" dirty="0"/>
          </a:p>
        </p:txBody>
      </p:sp>
      <p:pic>
        <p:nvPicPr>
          <p:cNvPr id="9218" name="Picture 2" descr="C:\Users\Owner\AppData\Local\Microsoft\Windows\Temporary Internet Files\Content.IE5\6FK16G9Q\MC900199613[1].wmf"/>
          <p:cNvPicPr>
            <a:picLocks noChangeAspect="1" noChangeArrowheads="1"/>
          </p:cNvPicPr>
          <p:nvPr/>
        </p:nvPicPr>
        <p:blipFill>
          <a:blip r:embed="rId4" cstate="print"/>
          <a:srcRect/>
          <a:stretch>
            <a:fillRect/>
          </a:stretch>
        </p:blipFill>
        <p:spPr bwMode="auto">
          <a:xfrm>
            <a:off x="2971800" y="4313642"/>
            <a:ext cx="2605513" cy="23157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12" presetClass="entr" presetSubtype="4"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lide(fromBottom)">
                                      <p:cBhvr>
                                        <p:cTn id="10" dur="500"/>
                                        <p:tgtEl>
                                          <p:spTgt spid="2"/>
                                        </p:tgtEl>
                                      </p:cBhvr>
                                    </p:animEffect>
                                  </p:childTnLst>
                                </p:cTn>
                              </p:par>
                            </p:childTnLst>
                          </p:cTn>
                        </p:par>
                        <p:par>
                          <p:cTn id="11" fill="hold">
                            <p:stCondLst>
                              <p:cond delay="500"/>
                            </p:stCondLst>
                            <p:childTnLst>
                              <p:par>
                                <p:cTn id="12" presetID="6" presetClass="emph" presetSubtype="0" fill="hold" nodeType="afterEffect">
                                  <p:stCondLst>
                                    <p:cond delay="0"/>
                                  </p:stCondLst>
                                  <p:childTnLst>
                                    <p:animScale>
                                      <p:cBhvr>
                                        <p:cTn id="13" dur="2000" fill="hold"/>
                                        <p:tgtEl>
                                          <p:spTgt spid="9218"/>
                                        </p:tgtEl>
                                      </p:cBhvr>
                                      <p:by x="150000" y="150000"/>
                                    </p:animScale>
                                  </p:childTnLst>
                                </p:cTn>
                              </p:par>
                            </p:childTnLst>
                          </p:cTn>
                        </p:par>
                        <p:par>
                          <p:cTn id="14" fill="hold">
                            <p:stCondLst>
                              <p:cond delay="2500"/>
                            </p:stCondLst>
                            <p:childTnLst>
                              <p:par>
                                <p:cTn id="15" presetID="8" presetClass="entr" presetSubtype="16"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20000" numSld="999">
                <p:cTn id="18"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6</a:t>
            </a:r>
            <a:endParaRPr lang="en-GB" dirty="0"/>
          </a:p>
        </p:txBody>
      </p:sp>
      <p:sp>
        <p:nvSpPr>
          <p:cNvPr id="3" name="Content Placeholder 2"/>
          <p:cNvSpPr>
            <a:spLocks noGrp="1"/>
          </p:cNvSpPr>
          <p:nvPr>
            <p:ph idx="1"/>
          </p:nvPr>
        </p:nvSpPr>
        <p:spPr/>
        <p:txBody>
          <a:bodyPr>
            <a:normAutofit/>
          </a:bodyPr>
          <a:lstStyle/>
          <a:p>
            <a:pPr>
              <a:buNone/>
            </a:pPr>
            <a:r>
              <a:rPr lang="en-US" sz="2000" dirty="0" smtClean="0"/>
              <a:t>By this point, the project’s creation was coming to a close.  The remaining steps have relatively high success rate, but sometimes there are unexpected failures (as with any in a Rube Goldberg Machine)</a:t>
            </a:r>
          </a:p>
          <a:p>
            <a:pPr>
              <a:buNone/>
            </a:pPr>
            <a:r>
              <a:rPr lang="en-US" sz="2000" dirty="0" smtClean="0"/>
              <a:t>26) Magnets releasing allow sandbag to fall (Gravity, Magnetism, Friction, Tension)</a:t>
            </a:r>
          </a:p>
          <a:p>
            <a:pPr>
              <a:buNone/>
            </a:pPr>
            <a:r>
              <a:rPr lang="en-US" sz="2000" dirty="0" smtClean="0"/>
              <a:t>27) Sandbag collides with mousetrap (Friction, Springs, Collisions, Gravity)</a:t>
            </a:r>
          </a:p>
          <a:p>
            <a:pPr>
              <a:buNone/>
            </a:pPr>
            <a:r>
              <a:rPr lang="en-US" sz="2000" dirty="0" smtClean="0"/>
              <a:t>28) Mousetrap realigns sandbag’s course (Collisions, Springs, Friction, Kinematics)</a:t>
            </a:r>
          </a:p>
          <a:p>
            <a:pPr>
              <a:buNone/>
            </a:pPr>
            <a:r>
              <a:rPr lang="en-US" sz="2000" dirty="0" smtClean="0"/>
              <a:t>29) Sandbag collides with two magnets duct taped to the top of a spring-loader (Collisions, Gravity)</a:t>
            </a:r>
          </a:p>
          <a:p>
            <a:pPr>
              <a:buNone/>
            </a:pPr>
            <a:r>
              <a:rPr lang="en-US" sz="2000" dirty="0" smtClean="0"/>
              <a:t>30) Magnets depress loader (Collisions, Gravity, Friction, Springs)</a:t>
            </a:r>
            <a:endParaRPr lang="en-GB" sz="2000" dirty="0"/>
          </a:p>
        </p:txBody>
      </p:sp>
      <p:pic>
        <p:nvPicPr>
          <p:cNvPr id="4" name="Picture 3" descr="SandbagSSB.jpg"/>
          <p:cNvPicPr>
            <a:picLocks noChangeAspect="1"/>
          </p:cNvPicPr>
          <p:nvPr/>
        </p:nvPicPr>
        <p:blipFill>
          <a:blip r:embed="rId2" cstate="print"/>
          <a:stretch>
            <a:fillRect/>
          </a:stretch>
        </p:blipFill>
        <p:spPr>
          <a:xfrm>
            <a:off x="1600200" y="228600"/>
            <a:ext cx="1292272" cy="1443037"/>
          </a:xfrm>
          <a:prstGeom prst="rect">
            <a:avLst/>
          </a:prstGeom>
        </p:spPr>
      </p:pic>
      <p:pic>
        <p:nvPicPr>
          <p:cNvPr id="6" name="Picture 5" descr="SandbagSSB.jpg"/>
          <p:cNvPicPr>
            <a:picLocks noChangeAspect="1"/>
          </p:cNvPicPr>
          <p:nvPr/>
        </p:nvPicPr>
        <p:blipFill>
          <a:blip r:embed="rId2" cstate="print"/>
          <a:stretch>
            <a:fillRect/>
          </a:stretch>
        </p:blipFill>
        <p:spPr>
          <a:xfrm>
            <a:off x="5867400" y="228600"/>
            <a:ext cx="1292272" cy="14430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7</a:t>
            </a:r>
            <a:endParaRPr lang="en-GB" dirty="0"/>
          </a:p>
        </p:txBody>
      </p:sp>
      <p:sp>
        <p:nvSpPr>
          <p:cNvPr id="3" name="Content Placeholder 2"/>
          <p:cNvSpPr>
            <a:spLocks noGrp="1"/>
          </p:cNvSpPr>
          <p:nvPr>
            <p:ph idx="1"/>
          </p:nvPr>
        </p:nvSpPr>
        <p:spPr/>
        <p:txBody>
          <a:bodyPr>
            <a:normAutofit lnSpcReduction="10000"/>
          </a:bodyPr>
          <a:lstStyle/>
          <a:p>
            <a:pPr>
              <a:buNone/>
            </a:pPr>
            <a:r>
              <a:rPr lang="en-US" sz="2000" dirty="0" smtClean="0"/>
              <a:t>This was the last week of step-creation.  It also, unfortunately, tends to be relatively failure-prone, particularly due to the necessity of aiming-by-eye of the sandbag to the launcher and the need for the “easy” button to be in the correct placement each time with allotted rebound space.</a:t>
            </a:r>
          </a:p>
          <a:p>
            <a:pPr>
              <a:buNone/>
            </a:pPr>
            <a:r>
              <a:rPr lang="en-US" sz="2000" dirty="0" smtClean="0"/>
              <a:t>31) Spring-loader launches fork forward (Springs, Friction)</a:t>
            </a:r>
          </a:p>
          <a:p>
            <a:pPr>
              <a:buNone/>
            </a:pPr>
            <a:r>
              <a:rPr lang="en-US" sz="2000" dirty="0" smtClean="0"/>
              <a:t>32) Fork collides with “That was Easy” Button (Collisions, Friction, 2d Kinematics)</a:t>
            </a:r>
          </a:p>
          <a:p>
            <a:pPr>
              <a:buNone/>
            </a:pPr>
            <a:r>
              <a:rPr lang="en-US" sz="2000" dirty="0" smtClean="0"/>
              <a:t>33) Button relays message: “That was Easy” [No, it was not easy] (Audio, Collisions, Friction)</a:t>
            </a:r>
          </a:p>
          <a:p>
            <a:pPr>
              <a:buNone/>
            </a:pPr>
            <a:endParaRPr lang="en-US" sz="2000" dirty="0" smtClean="0"/>
          </a:p>
          <a:p>
            <a:pPr>
              <a:buNone/>
            </a:pPr>
            <a:r>
              <a:rPr lang="en-US" sz="2000" dirty="0" smtClean="0"/>
              <a:t>Just because my creation was done did not mean I was done with the project, however.  The remainder of the weeks leading up to the project were filled with error analysis, testing, testing, testing, and more testing.</a:t>
            </a:r>
            <a:endParaRPr lang="en-GB" sz="2000" dirty="0"/>
          </a:p>
        </p:txBody>
      </p:sp>
      <p:pic>
        <p:nvPicPr>
          <p:cNvPr id="3074" name="Picture 2" descr="C:\Users\Owner\AppData\Local\Microsoft\Windows\Temporary Internet Files\Content.IE5\UYXOB7B4\MP900442419[1].jpg"/>
          <p:cNvPicPr>
            <a:picLocks noChangeAspect="1" noChangeArrowheads="1"/>
          </p:cNvPicPr>
          <p:nvPr/>
        </p:nvPicPr>
        <p:blipFill>
          <a:blip r:embed="rId2" cstate="print"/>
          <a:srcRect/>
          <a:stretch>
            <a:fillRect/>
          </a:stretch>
        </p:blipFill>
        <p:spPr bwMode="auto">
          <a:xfrm>
            <a:off x="7239000" y="5784850"/>
            <a:ext cx="1609725" cy="107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that Didn’t Make the Cut</a:t>
            </a:r>
            <a:endParaRPr lang="en-GB" dirty="0"/>
          </a:p>
        </p:txBody>
      </p:sp>
      <p:sp>
        <p:nvSpPr>
          <p:cNvPr id="3" name="Content Placeholder 2"/>
          <p:cNvSpPr>
            <a:spLocks noGrp="1"/>
          </p:cNvSpPr>
          <p:nvPr>
            <p:ph idx="1"/>
          </p:nvPr>
        </p:nvSpPr>
        <p:spPr/>
        <p:txBody>
          <a:bodyPr>
            <a:normAutofit lnSpcReduction="10000"/>
          </a:bodyPr>
          <a:lstStyle/>
          <a:p>
            <a:pPr>
              <a:buNone/>
            </a:pPr>
            <a:r>
              <a:rPr lang="en-US" sz="2000" dirty="0" smtClean="0"/>
              <a:t>Scissors cutting string – It would be cool, but would have cost a lot of string and taken a lot of time to reset</a:t>
            </a:r>
          </a:p>
          <a:p>
            <a:pPr>
              <a:buNone/>
            </a:pPr>
            <a:r>
              <a:rPr lang="en-US" sz="2000" dirty="0" smtClean="0"/>
              <a:t>Pendulum swing – Pendulums are hard to come by</a:t>
            </a:r>
          </a:p>
          <a:p>
            <a:pPr>
              <a:buNone/>
            </a:pPr>
            <a:r>
              <a:rPr lang="en-US" sz="2000" dirty="0" smtClean="0"/>
              <a:t>Mallet swing – the forces required to release a mallet or the forces it would release were much higher than those I could reliably control</a:t>
            </a:r>
          </a:p>
          <a:p>
            <a:pPr>
              <a:buNone/>
            </a:pPr>
            <a:r>
              <a:rPr lang="en-US" sz="2000" dirty="0" smtClean="0"/>
              <a:t>Sailboat and tank of water – I did not have either the resources or time available to undertake this section</a:t>
            </a:r>
          </a:p>
          <a:p>
            <a:pPr>
              <a:buNone/>
            </a:pPr>
            <a:r>
              <a:rPr lang="en-US" sz="2000" dirty="0" smtClean="0"/>
              <a:t>Physics of air with a fan – Unfortunately, the forces involved were far to small to be feasible in my machine</a:t>
            </a:r>
          </a:p>
          <a:p>
            <a:pPr>
              <a:buNone/>
            </a:pPr>
            <a:r>
              <a:rPr lang="en-US" sz="2000" dirty="0" smtClean="0"/>
              <a:t>Turbine use – I could not get a hold of a turbine</a:t>
            </a:r>
          </a:p>
          <a:p>
            <a:pPr>
              <a:buNone/>
            </a:pPr>
            <a:r>
              <a:rPr lang="en-US" sz="2000" dirty="0" smtClean="0"/>
              <a:t>Food use – This would get very messy</a:t>
            </a:r>
          </a:p>
          <a:p>
            <a:pPr>
              <a:buNone/>
            </a:pPr>
            <a:r>
              <a:rPr lang="en-US" sz="2000" dirty="0" smtClean="0"/>
              <a:t>Rubber band entanglement – There was no place</a:t>
            </a:r>
          </a:p>
          <a:p>
            <a:pPr>
              <a:buNone/>
            </a:pPr>
            <a:r>
              <a:rPr lang="en-US" sz="2000" dirty="0" smtClean="0"/>
              <a:t>      for this in the machine.</a:t>
            </a:r>
          </a:p>
          <a:p>
            <a:pPr>
              <a:buNone/>
            </a:pPr>
            <a:endParaRPr lang="en-GB" sz="2000" dirty="0"/>
          </a:p>
        </p:txBody>
      </p:sp>
      <p:pic>
        <p:nvPicPr>
          <p:cNvPr id="10242" name="Picture 2" descr="C:\Users\Owner\AppData\Local\Microsoft\Windows\Temporary Internet Files\Content.IE5\UPWVK7XN\MC900432594[1].png"/>
          <p:cNvPicPr>
            <a:picLocks noChangeAspect="1" noChangeArrowheads="1"/>
          </p:cNvPicPr>
          <p:nvPr/>
        </p:nvPicPr>
        <p:blipFill>
          <a:blip r:embed="rId2" cstate="print"/>
          <a:srcRect/>
          <a:stretch>
            <a:fillRect/>
          </a:stretch>
        </p:blipFill>
        <p:spPr bwMode="auto">
          <a:xfrm>
            <a:off x="6654800" y="4722813"/>
            <a:ext cx="1828800" cy="18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GB" dirty="0"/>
          </a:p>
        </p:txBody>
      </p:sp>
      <p:sp>
        <p:nvSpPr>
          <p:cNvPr id="3" name="Content Placeholder 2"/>
          <p:cNvSpPr>
            <a:spLocks noGrp="1"/>
          </p:cNvSpPr>
          <p:nvPr>
            <p:ph idx="1"/>
          </p:nvPr>
        </p:nvSpPr>
        <p:spPr/>
        <p:txBody>
          <a:bodyPr/>
          <a:lstStyle/>
          <a:p>
            <a:r>
              <a:rPr lang="en-GB" dirty="0" smtClean="0">
                <a:hlinkClick r:id="rId2"/>
              </a:rPr>
              <a:t>http://en.wikipedia.org/wiki/File:Rubenvent.jpg</a:t>
            </a:r>
            <a:r>
              <a:rPr lang="en-GB" dirty="0" smtClean="0"/>
              <a:t> </a:t>
            </a:r>
          </a:p>
          <a:p>
            <a:r>
              <a:rPr lang="en-GB" dirty="0" smtClean="0">
                <a:hlinkClick r:id="rId3"/>
              </a:rPr>
              <a:t>http://www.jimloy.com/books/goldberg.htm</a:t>
            </a:r>
            <a:r>
              <a:rPr lang="en-GB" dirty="0" smtClean="0"/>
              <a:t> </a:t>
            </a:r>
          </a:p>
          <a:p>
            <a:r>
              <a:rPr lang="en-GB" dirty="0" smtClean="0">
                <a:hlinkClick r:id="rId4"/>
              </a:rPr>
              <a:t>http://www.biography.com/articles/Rube-Goldberg-9314372</a:t>
            </a:r>
            <a:r>
              <a:rPr lang="en-GB" dirty="0" smtClean="0"/>
              <a:t> </a:t>
            </a:r>
          </a:p>
          <a:p>
            <a:pPr>
              <a:buNone/>
            </a:pPr>
            <a:endParaRPr lang="en-GB" dirty="0"/>
          </a:p>
        </p:txBody>
      </p:sp>
      <p:pic>
        <p:nvPicPr>
          <p:cNvPr id="11267" name="Picture 3" descr="C:\Users\Owner\AppData\Local\Microsoft\Windows\Temporary Internet Files\Content.IE5\X76P3LWB\MC900241091[1].wmf"/>
          <p:cNvPicPr>
            <a:picLocks noChangeAspect="1" noChangeArrowheads="1"/>
          </p:cNvPicPr>
          <p:nvPr/>
        </p:nvPicPr>
        <p:blipFill>
          <a:blip r:embed="rId5" cstate="print"/>
          <a:srcRect/>
          <a:stretch>
            <a:fillRect/>
          </a:stretch>
        </p:blipFill>
        <p:spPr bwMode="auto">
          <a:xfrm>
            <a:off x="3276600" y="3962400"/>
            <a:ext cx="2514600" cy="25058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47"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47" presetClass="entr" presetSubtype="0" fill="hold" grpId="0"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11267"/>
                                        </p:tgtEl>
                                        <p:attrNameLst>
                                          <p:attrName>style.visibility</p:attrName>
                                        </p:attrNameLst>
                                      </p:cBhvr>
                                      <p:to>
                                        <p:strVal val="visible"/>
                                      </p:to>
                                    </p:set>
                                    <p:animEffect transition="in" filter="fade">
                                      <p:cBhvr>
                                        <p:cTn id="29" dur="1000"/>
                                        <p:tgtEl>
                                          <p:spTgt spid="11267"/>
                                        </p:tgtEl>
                                      </p:cBhvr>
                                    </p:animEffect>
                                    <p:anim calcmode="lin" valueType="num">
                                      <p:cBhvr>
                                        <p:cTn id="30" dur="1000" fill="hold"/>
                                        <p:tgtEl>
                                          <p:spTgt spid="11267"/>
                                        </p:tgtEl>
                                        <p:attrNameLst>
                                          <p:attrName>ppt_x</p:attrName>
                                        </p:attrNameLst>
                                      </p:cBhvr>
                                      <p:tavLst>
                                        <p:tav tm="0">
                                          <p:val>
                                            <p:strVal val="#ppt_x"/>
                                          </p:val>
                                        </p:tav>
                                        <p:tav tm="100000">
                                          <p:val>
                                            <p:strVal val="#ppt_x"/>
                                          </p:val>
                                        </p:tav>
                                      </p:tavLst>
                                    </p:anim>
                                    <p:anim calcmode="lin" valueType="num">
                                      <p:cBhvr>
                                        <p:cTn id="31" dur="1000" fill="hold"/>
                                        <p:tgtEl>
                                          <p:spTgt spid="112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Man</a:t>
            </a:r>
            <a:br>
              <a:rPr lang="en-US" dirty="0" smtClean="0"/>
            </a:br>
            <a:r>
              <a:rPr lang="en-GB" sz="1800" u="none" strike="noStrike" dirty="0" smtClean="0"/>
              <a:t>Rube Goldberg: July 4, 1883 – December 7, 1970</a:t>
            </a:r>
            <a:r>
              <a:rPr lang="en-GB" u="none" strike="noStrike" dirty="0" smtClean="0"/>
              <a:t/>
            </a:r>
            <a:br>
              <a:rPr lang="en-GB" u="none" strike="noStrike" dirty="0" smtClean="0"/>
            </a:br>
            <a:endParaRPr lang="en-GB" dirty="0"/>
          </a:p>
        </p:txBody>
      </p:sp>
      <p:pic>
        <p:nvPicPr>
          <p:cNvPr id="7" name="Content Placeholder 6" descr="Rube Goldberg.jpg"/>
          <p:cNvPicPr>
            <a:picLocks noGrp="1" noChangeAspect="1"/>
          </p:cNvPicPr>
          <p:nvPr>
            <p:ph idx="1"/>
          </p:nvPr>
        </p:nvPicPr>
        <p:blipFill>
          <a:blip r:embed="rId2" cstate="print"/>
          <a:stretch>
            <a:fillRect/>
          </a:stretch>
        </p:blipFill>
        <p:spPr>
          <a:xfrm>
            <a:off x="152400" y="0"/>
            <a:ext cx="2157730" cy="2697163"/>
          </a:xfrm>
        </p:spPr>
      </p:pic>
      <p:sp>
        <p:nvSpPr>
          <p:cNvPr id="8" name="TextBox 7"/>
          <p:cNvSpPr txBox="1"/>
          <p:nvPr/>
        </p:nvSpPr>
        <p:spPr>
          <a:xfrm>
            <a:off x="1752600" y="1225689"/>
            <a:ext cx="5105400" cy="5632311"/>
          </a:xfrm>
          <a:prstGeom prst="rect">
            <a:avLst/>
          </a:prstGeom>
          <a:solidFill>
            <a:schemeClr val="bg2">
              <a:lumMod val="75000"/>
            </a:schemeClr>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u="none" strike="noStrike" dirty="0" smtClean="0">
                <a:solidFill>
                  <a:schemeClr val="tx2"/>
                </a:solidFill>
              </a:rPr>
              <a:t>He was an inventor/cartoonist who is known for his cartoons of extremely complicated machines designed to perform ordinary, mundane tasks. The </a:t>
            </a:r>
            <a:r>
              <a:rPr lang="en-GB" u="none" strike="noStrike" dirty="0" err="1" smtClean="0">
                <a:solidFill>
                  <a:schemeClr val="tx2"/>
                </a:solidFill>
              </a:rPr>
              <a:t>humor</a:t>
            </a:r>
            <a:r>
              <a:rPr lang="en-GB" u="none" strike="noStrike" dirty="0" smtClean="0">
                <a:solidFill>
                  <a:schemeClr val="tx2"/>
                </a:solidFill>
              </a:rPr>
              <a:t> in these diagrams was because of the fact that they could be completed in a </a:t>
            </a:r>
            <a:r>
              <a:rPr lang="en-GB" u="sng" strike="noStrike" dirty="0" smtClean="0">
                <a:solidFill>
                  <a:schemeClr val="tx2"/>
                </a:solidFill>
              </a:rPr>
              <a:t>much</a:t>
            </a:r>
            <a:r>
              <a:rPr lang="en-GB" u="none" strike="noStrike" dirty="0" smtClean="0">
                <a:solidFill>
                  <a:schemeClr val="tx2"/>
                </a:solidFill>
              </a:rPr>
              <a:t> simpler manner, but the complexity required delicate attention to detail when creating such machines. Every year, a number of “Rube Goldberg machines” are created by people emulating his cartoons.</a:t>
            </a:r>
          </a:p>
          <a:p>
            <a:r>
              <a:rPr lang="en-GB" u="none" strike="noStrike" dirty="0" smtClean="0">
                <a:solidFill>
                  <a:schemeClr val="tx2"/>
                </a:solidFill>
              </a:rPr>
              <a:t>Goldberg also worked as an inventor, engineer, author, and sculptor during his lifetime. Goldberg was inspired to begin drawing his machines came from his studying engineering at UC Berkeley, and the beginning of the “machine age” in the United States. This was a period of rapid industrial development, marked by the creation of complex machines to simplify life, and his work was a sort of satirical take on the development of life.</a:t>
            </a:r>
            <a:endParaRPr lang="en-GB" u="none" strike="noStrike" dirty="0">
              <a:solidFill>
                <a:schemeClr val="tx2"/>
              </a:solidFill>
            </a:endParaRPr>
          </a:p>
        </p:txBody>
      </p:sp>
      <p:pic>
        <p:nvPicPr>
          <p:cNvPr id="9" name="Picture 8" descr="rg1.jpg"/>
          <p:cNvPicPr>
            <a:picLocks noChangeAspect="1"/>
          </p:cNvPicPr>
          <p:nvPr/>
        </p:nvPicPr>
        <p:blipFill>
          <a:blip r:embed="rId3" cstate="print"/>
          <a:stretch>
            <a:fillRect/>
          </a:stretch>
        </p:blipFill>
        <p:spPr>
          <a:xfrm>
            <a:off x="6858000" y="4648200"/>
            <a:ext cx="2286000" cy="13670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Plan</a:t>
            </a:r>
            <a:endParaRPr lang="en-GB" dirty="0"/>
          </a:p>
        </p:txBody>
      </p:sp>
      <p:sp>
        <p:nvSpPr>
          <p:cNvPr id="4" name="TextBox 3"/>
          <p:cNvSpPr txBox="1"/>
          <p:nvPr/>
        </p:nvSpPr>
        <p:spPr>
          <a:xfrm>
            <a:off x="500062" y="1792288"/>
            <a:ext cx="6522342" cy="4801314"/>
          </a:xfrm>
          <a:prstGeom prst="rect">
            <a:avLst/>
          </a:prstGeom>
          <a:noFill/>
        </p:spPr>
        <p:txBody>
          <a:bodyPr wrap="square" rtlCol="0">
            <a:spAutoFit/>
          </a:bodyPr>
          <a:lstStyle/>
          <a:p>
            <a:r>
              <a:rPr lang="en-US" dirty="0" smtClean="0"/>
              <a:t>Inspired by Mr. Goldberg’s art, I decided to take a shot at emulating his famous cartoons.  Successful completion of the machine required knowledge in a number of fields of Physics, listed below:</a:t>
            </a:r>
          </a:p>
          <a:p>
            <a:r>
              <a:rPr lang="en-GB" u="none" strike="noStrike" dirty="0" smtClean="0"/>
              <a:t>-Hydraulics</a:t>
            </a:r>
          </a:p>
          <a:p>
            <a:r>
              <a:rPr lang="en-GB" u="none" strike="noStrike" dirty="0" smtClean="0"/>
              <a:t>-Standard Mechanics</a:t>
            </a:r>
          </a:p>
          <a:p>
            <a:r>
              <a:rPr lang="en-GB" u="none" strike="noStrike" dirty="0" smtClean="0"/>
              <a:t>-Simple Machines and their applications</a:t>
            </a:r>
          </a:p>
          <a:p>
            <a:r>
              <a:rPr lang="en-GB" u="none" strike="noStrike" dirty="0" smtClean="0"/>
              <a:t>-Gravity, its effect on objects, and its strength relative to other forces such as friction</a:t>
            </a:r>
          </a:p>
          <a:p>
            <a:r>
              <a:rPr lang="en-GB" u="none" strike="noStrike" dirty="0" smtClean="0"/>
              <a:t>-Centripetal forces and their manifestations through objects such as pendulums/circular motion</a:t>
            </a:r>
          </a:p>
          <a:p>
            <a:r>
              <a:rPr lang="en-GB" u="none" strike="noStrike" dirty="0" smtClean="0"/>
              <a:t>-Inclined Planes and their effects on motion</a:t>
            </a:r>
          </a:p>
          <a:p>
            <a:r>
              <a:rPr lang="en-GB" u="none" strike="noStrike" dirty="0" smtClean="0"/>
              <a:t>-One dimensional and two dimensional kinematics</a:t>
            </a:r>
          </a:p>
          <a:p>
            <a:r>
              <a:rPr lang="en-GB" u="none" strike="noStrike" dirty="0" smtClean="0"/>
              <a:t>-Collisions</a:t>
            </a:r>
          </a:p>
          <a:p>
            <a:r>
              <a:rPr lang="en-GB" u="none" strike="noStrike" dirty="0" smtClean="0"/>
              <a:t>-Limiting error and error analysis</a:t>
            </a:r>
          </a:p>
          <a:p>
            <a:r>
              <a:rPr lang="en-GB" u="none" strike="noStrike" dirty="0" smtClean="0"/>
              <a:t>-Electrodynamics</a:t>
            </a:r>
          </a:p>
          <a:p>
            <a:r>
              <a:rPr lang="en-US" dirty="0" smtClean="0"/>
              <a:t>-Magnetism</a:t>
            </a:r>
          </a:p>
        </p:txBody>
      </p:sp>
      <p:pic>
        <p:nvPicPr>
          <p:cNvPr id="1026" name="Picture 2" descr="C:\Users\Owner\AppData\Local\Microsoft\Windows\Temporary Internet Files\Content.IE5\UYXOB7B4\MC900187587[1].wmf"/>
          <p:cNvPicPr>
            <a:picLocks noChangeAspect="1" noChangeArrowheads="1"/>
          </p:cNvPicPr>
          <p:nvPr/>
        </p:nvPicPr>
        <p:blipFill>
          <a:blip r:embed="rId2" cstate="print"/>
          <a:srcRect/>
          <a:stretch>
            <a:fillRect/>
          </a:stretch>
        </p:blipFill>
        <p:spPr bwMode="auto">
          <a:xfrm>
            <a:off x="803275" y="87313"/>
            <a:ext cx="1479885" cy="1741487"/>
          </a:xfrm>
          <a:prstGeom prst="rect">
            <a:avLst/>
          </a:prstGeom>
          <a:noFill/>
        </p:spPr>
      </p:pic>
      <p:pic>
        <p:nvPicPr>
          <p:cNvPr id="1027" name="Picture 3" descr="C:\Users\Owner\AppData\Local\Microsoft\Windows\Temporary Internet Files\Content.IE5\X76P3LWB\MC900197836[1].wmf"/>
          <p:cNvPicPr>
            <a:picLocks noChangeAspect="1" noChangeArrowheads="1"/>
          </p:cNvPicPr>
          <p:nvPr/>
        </p:nvPicPr>
        <p:blipFill>
          <a:blip r:embed="rId3" cstate="print"/>
          <a:srcRect/>
          <a:stretch>
            <a:fillRect/>
          </a:stretch>
        </p:blipFill>
        <p:spPr bwMode="auto">
          <a:xfrm>
            <a:off x="7010400" y="4419600"/>
            <a:ext cx="1924050" cy="174783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Steps: Week by Week</a:t>
            </a:r>
            <a:endParaRPr lang="en-GB" dirty="0"/>
          </a:p>
        </p:txBody>
      </p:sp>
      <p:sp>
        <p:nvSpPr>
          <p:cNvPr id="3" name="Content Placeholder 2"/>
          <p:cNvSpPr>
            <a:spLocks noGrp="1"/>
          </p:cNvSpPr>
          <p:nvPr>
            <p:ph idx="1"/>
          </p:nvPr>
        </p:nvSpPr>
        <p:spPr/>
        <p:txBody>
          <a:bodyPr/>
          <a:lstStyle/>
          <a:p>
            <a:pPr>
              <a:buNone/>
            </a:pPr>
            <a:r>
              <a:rPr lang="en-US" dirty="0" smtClean="0"/>
              <a:t> </a:t>
            </a:r>
            <a:r>
              <a:rPr lang="en-US" dirty="0" smtClean="0"/>
              <a:t>   To get this project done, it took months.  I had to allow myself enough time each week to do 4-5 steps, and continuously seek out sources of error.</a:t>
            </a:r>
            <a:endParaRPr lang="en-GB" dirty="0"/>
          </a:p>
        </p:txBody>
      </p:sp>
      <p:pic>
        <p:nvPicPr>
          <p:cNvPr id="2051" name="Picture 3" descr="C:\Users\Owner\AppData\Local\Microsoft\Windows\Temporary Internet Files\Content.IE5\X76P3LWB\MC900433919[1].png"/>
          <p:cNvPicPr>
            <a:picLocks noChangeAspect="1" noChangeArrowheads="1"/>
          </p:cNvPicPr>
          <p:nvPr/>
        </p:nvPicPr>
        <p:blipFill>
          <a:blip r:embed="rId2" cstate="print"/>
          <a:srcRect/>
          <a:stretch>
            <a:fillRect/>
          </a:stretch>
        </p:blipFill>
        <p:spPr bwMode="auto">
          <a:xfrm>
            <a:off x="2590800" y="2514600"/>
            <a:ext cx="4899025" cy="48990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Week 1</a:t>
            </a:r>
            <a:endParaRPr lang="en-GB" dirty="0"/>
          </a:p>
        </p:txBody>
      </p:sp>
      <p:sp>
        <p:nvSpPr>
          <p:cNvPr id="3" name="Content Placeholder 2"/>
          <p:cNvSpPr>
            <a:spLocks noGrp="1"/>
          </p:cNvSpPr>
          <p:nvPr>
            <p:ph idx="1"/>
          </p:nvPr>
        </p:nvSpPr>
        <p:spPr/>
        <p:txBody>
          <a:bodyPr>
            <a:normAutofit lnSpcReduction="10000"/>
          </a:bodyPr>
          <a:lstStyle/>
          <a:p>
            <a:pPr>
              <a:buNone/>
            </a:pPr>
            <a:r>
              <a:rPr lang="en-US" dirty="0" smtClean="0"/>
              <a:t>Steps 1-5 were completed</a:t>
            </a:r>
          </a:p>
          <a:p>
            <a:pPr marL="651510" indent="-514350">
              <a:buAutoNum type="arabicParenR"/>
            </a:pPr>
            <a:r>
              <a:rPr lang="en-US" dirty="0" smtClean="0"/>
              <a:t>Pull out the nail allowing the ball to roll (Gravity, Friction)</a:t>
            </a:r>
          </a:p>
          <a:p>
            <a:pPr marL="651510" indent="-514350">
              <a:buAutoNum type="arabicParenR"/>
            </a:pPr>
            <a:r>
              <a:rPr lang="en-US" dirty="0" smtClean="0"/>
              <a:t>Ball rolls down ramp with increasing Kinetic Energy (Gravity, Inclined Plane, Friction)</a:t>
            </a:r>
          </a:p>
          <a:p>
            <a:pPr marL="651510" indent="-514350">
              <a:buAutoNum type="arabicParenR"/>
            </a:pPr>
            <a:r>
              <a:rPr lang="en-US" dirty="0" smtClean="0"/>
              <a:t>Ball collides with homemade ball-stopper (Friction, Kinematics)</a:t>
            </a:r>
          </a:p>
          <a:p>
            <a:pPr marL="651510" indent="-514350">
              <a:buAutoNum type="arabicParenR"/>
            </a:pPr>
            <a:r>
              <a:rPr lang="en-US" dirty="0" smtClean="0"/>
              <a:t>Ball-stopper pulls on string as it falls (Gravity, Tension, Friction)</a:t>
            </a:r>
          </a:p>
          <a:p>
            <a:pPr marL="651510" indent="-514350">
              <a:buAutoNum type="arabicParenR"/>
            </a:pPr>
            <a:r>
              <a:rPr lang="en-US" dirty="0" smtClean="0"/>
              <a:t>String pulls rock off ledge (Tension, Friction)</a:t>
            </a:r>
          </a:p>
        </p:txBody>
      </p:sp>
      <p:pic>
        <p:nvPicPr>
          <p:cNvPr id="8195" name="Picture 3" descr="C:\Users\Owner\AppData\Local\Microsoft\Windows\Temporary Internet Files\Content.IE5\UYXOB7B4\MP900175499[1].jpg"/>
          <p:cNvPicPr>
            <a:picLocks noChangeAspect="1" noChangeArrowheads="1"/>
          </p:cNvPicPr>
          <p:nvPr/>
        </p:nvPicPr>
        <p:blipFill>
          <a:blip r:embed="rId2" cstate="print"/>
          <a:srcRect/>
          <a:stretch>
            <a:fillRect/>
          </a:stretch>
        </p:blipFill>
        <p:spPr bwMode="auto">
          <a:xfrm>
            <a:off x="0" y="0"/>
            <a:ext cx="2373313" cy="15945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2</a:t>
            </a:r>
            <a:endParaRPr lang="en-GB" dirty="0"/>
          </a:p>
        </p:txBody>
      </p:sp>
      <p:sp>
        <p:nvSpPr>
          <p:cNvPr id="3" name="Content Placeholder 2"/>
          <p:cNvSpPr>
            <a:spLocks noGrp="1"/>
          </p:cNvSpPr>
          <p:nvPr>
            <p:ph idx="1"/>
          </p:nvPr>
        </p:nvSpPr>
        <p:spPr/>
        <p:txBody>
          <a:bodyPr/>
          <a:lstStyle/>
          <a:p>
            <a:pPr>
              <a:buNone/>
            </a:pPr>
            <a:r>
              <a:rPr lang="en-US" sz="2000" dirty="0" smtClean="0"/>
              <a:t>Steps 6-10 were completed</a:t>
            </a:r>
            <a:r>
              <a:rPr lang="en-GB" sz="2000" dirty="0" smtClean="0"/>
              <a:t> and Week 1’s work was assessed/repaired.  A major source of failure was the original ramp design, which was totally revamped.  A persistent source of failure was and is, however, the rock falling.  In this week, a new source of failure became apparent – the dominos.</a:t>
            </a:r>
          </a:p>
          <a:p>
            <a:pPr>
              <a:buNone/>
            </a:pPr>
            <a:r>
              <a:rPr lang="en-US" sz="2000" dirty="0" smtClean="0"/>
              <a:t>6) Rock pulls new string in a new direction as it fell (Kinematics, Tension, Gravity).</a:t>
            </a:r>
            <a:endParaRPr lang="en-US" dirty="0" smtClean="0"/>
          </a:p>
          <a:p>
            <a:pPr>
              <a:buNone/>
            </a:pPr>
            <a:r>
              <a:rPr lang="en-US" sz="2000" dirty="0" smtClean="0"/>
              <a:t>7) String pulls open hinged car-stopper (Tension, Friction, Gravity)</a:t>
            </a:r>
          </a:p>
          <a:p>
            <a:pPr>
              <a:buNone/>
            </a:pPr>
            <a:r>
              <a:rPr lang="en-US" sz="2000" dirty="0" smtClean="0"/>
              <a:t>8) Car rolls down ramp (Friction, Gravity, Inclined Planes)</a:t>
            </a:r>
          </a:p>
          <a:p>
            <a:pPr>
              <a:buNone/>
            </a:pPr>
            <a:r>
              <a:rPr lang="en-US" sz="2000" dirty="0" smtClean="0"/>
              <a:t>9) Car collides with first domino (Collisions)</a:t>
            </a:r>
          </a:p>
          <a:p>
            <a:pPr>
              <a:buNone/>
            </a:pPr>
            <a:r>
              <a:rPr lang="en-US" sz="2000" dirty="0" smtClean="0"/>
              <a:t>10) Series of Dominos falls (Collisions, Friction)</a:t>
            </a:r>
            <a:endParaRPr lang="en-GB" sz="2000" dirty="0" smtClean="0"/>
          </a:p>
        </p:txBody>
      </p:sp>
      <p:pic>
        <p:nvPicPr>
          <p:cNvPr id="7170" name="Picture 2" descr="C:\Users\Owner\AppData\Local\Microsoft\Windows\Temporary Internet Files\Content.IE5\UYXOB7B4\MC900434836[1].png"/>
          <p:cNvPicPr>
            <a:picLocks noChangeAspect="1" noChangeArrowheads="1"/>
          </p:cNvPicPr>
          <p:nvPr/>
        </p:nvPicPr>
        <p:blipFill>
          <a:blip r:embed="rId2" cstate="print"/>
          <a:srcRect/>
          <a:stretch>
            <a:fillRect/>
          </a:stretch>
        </p:blipFill>
        <p:spPr bwMode="auto">
          <a:xfrm>
            <a:off x="6934200" y="381000"/>
            <a:ext cx="1714500" cy="1714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3</a:t>
            </a:r>
            <a:endParaRPr lang="en-GB" dirty="0"/>
          </a:p>
        </p:txBody>
      </p:sp>
      <p:sp>
        <p:nvSpPr>
          <p:cNvPr id="3" name="Content Placeholder 2"/>
          <p:cNvSpPr>
            <a:spLocks noGrp="1"/>
          </p:cNvSpPr>
          <p:nvPr>
            <p:ph idx="1"/>
          </p:nvPr>
        </p:nvSpPr>
        <p:spPr/>
        <p:txBody>
          <a:bodyPr>
            <a:normAutofit/>
          </a:bodyPr>
          <a:lstStyle/>
          <a:p>
            <a:pPr>
              <a:buNone/>
            </a:pPr>
            <a:r>
              <a:rPr lang="en-US" sz="2000" dirty="0" smtClean="0"/>
              <a:t>This is where the project got interesting – the introduction of hydraulics.  Surprisingly, in this section, error is relatively low, perhaps because of the large funnel used.</a:t>
            </a:r>
          </a:p>
          <a:p>
            <a:pPr>
              <a:buNone/>
            </a:pPr>
            <a:r>
              <a:rPr lang="en-US" sz="2000" dirty="0" smtClean="0"/>
              <a:t>11) Dominos strike Hinged Cup filled with water (Friction, Collisions, Hydraulics).</a:t>
            </a:r>
          </a:p>
          <a:p>
            <a:pPr>
              <a:buNone/>
            </a:pPr>
            <a:r>
              <a:rPr lang="en-US" sz="2000" dirty="0" smtClean="0"/>
              <a:t>12) Hinged Cup </a:t>
            </a:r>
            <a:r>
              <a:rPr lang="en-US" sz="2000" dirty="0" smtClean="0"/>
              <a:t>s</a:t>
            </a:r>
            <a:r>
              <a:rPr lang="en-US" sz="2000" dirty="0" smtClean="0"/>
              <a:t>wings downward (Friction, Gravity, Hydraulics)</a:t>
            </a:r>
          </a:p>
          <a:p>
            <a:pPr>
              <a:buNone/>
            </a:pPr>
            <a:r>
              <a:rPr lang="en-US" sz="2000" dirty="0" smtClean="0"/>
              <a:t>13) Hinged Cup releases salt-water contents (Gravity, Hydraulics)</a:t>
            </a:r>
          </a:p>
          <a:p>
            <a:pPr>
              <a:buNone/>
            </a:pPr>
            <a:r>
              <a:rPr lang="en-US" sz="2000" dirty="0" smtClean="0"/>
              <a:t>14) Salt Water pours through funnel (Gravity, Hydraulics)</a:t>
            </a:r>
          </a:p>
          <a:p>
            <a:pPr>
              <a:buNone/>
            </a:pPr>
            <a:r>
              <a:rPr lang="en-US" sz="2000" dirty="0" smtClean="0"/>
              <a:t>15) Salt Water emerges, pours into a cup (Hydraulics, Gravity)</a:t>
            </a:r>
            <a:endParaRPr lang="en-GB" sz="2000" dirty="0"/>
          </a:p>
        </p:txBody>
      </p:sp>
      <p:pic>
        <p:nvPicPr>
          <p:cNvPr id="6146" name="Picture 2" descr="C:\Users\Owner\AppData\Local\Microsoft\Windows\Temporary Internet Files\Content.IE5\UYXOB7B4\MC900441750[1].png"/>
          <p:cNvPicPr>
            <a:picLocks noChangeAspect="1" noChangeArrowheads="1"/>
          </p:cNvPicPr>
          <p:nvPr/>
        </p:nvPicPr>
        <p:blipFill>
          <a:blip r:embed="rId2" cstate="print"/>
          <a:srcRect/>
          <a:stretch>
            <a:fillRect/>
          </a:stretch>
        </p:blipFill>
        <p:spPr bwMode="auto">
          <a:xfrm>
            <a:off x="4724400" y="4572000"/>
            <a:ext cx="2057400"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4</a:t>
            </a:r>
            <a:endParaRPr lang="en-GB" dirty="0"/>
          </a:p>
        </p:txBody>
      </p:sp>
      <p:sp>
        <p:nvSpPr>
          <p:cNvPr id="3" name="Content Placeholder 2"/>
          <p:cNvSpPr>
            <a:spLocks noGrp="1"/>
          </p:cNvSpPr>
          <p:nvPr>
            <p:ph idx="1"/>
          </p:nvPr>
        </p:nvSpPr>
        <p:spPr>
          <a:xfrm>
            <a:off x="457200" y="1600200"/>
            <a:ext cx="8229600" cy="5105400"/>
          </a:xfrm>
        </p:spPr>
        <p:txBody>
          <a:bodyPr>
            <a:normAutofit/>
          </a:bodyPr>
          <a:lstStyle/>
          <a:p>
            <a:pPr>
              <a:buNone/>
            </a:pPr>
            <a:r>
              <a:rPr lang="en-US" sz="2000" dirty="0" smtClean="0"/>
              <a:t>This section is the most error-prone in the system.  The introduction of electrochemistry/electrodynamics is likely to blame for this – possibly because the circuitry and wiring used in this section is not designed to pass through an electrolyte.  Normal electrodes quickly corroded in the electrolytic solution, so I made single-core paperclip electrodes which would not corrode.</a:t>
            </a:r>
          </a:p>
          <a:p>
            <a:pPr>
              <a:buNone/>
            </a:pPr>
            <a:r>
              <a:rPr lang="en-US" sz="2000" dirty="0" smtClean="0"/>
              <a:t>16) Electrolytic solution completes a previously made circuit (Electrodynamics, Gravity, Hydraulics)</a:t>
            </a:r>
          </a:p>
          <a:p>
            <a:pPr>
              <a:buNone/>
            </a:pPr>
            <a:r>
              <a:rPr lang="en-US" sz="2000" dirty="0" smtClean="0"/>
              <a:t>17) Circuit causes a motor to spin (Electrodynamics, </a:t>
            </a:r>
            <a:r>
              <a:rPr lang="en-US" sz="2000" u="sng" dirty="0" smtClean="0"/>
              <a:t>Friction</a:t>
            </a:r>
            <a:r>
              <a:rPr lang="en-US" sz="2000" dirty="0" smtClean="0"/>
              <a:t> [particularly important – any catches stop the motor])</a:t>
            </a:r>
          </a:p>
          <a:p>
            <a:pPr>
              <a:buNone/>
            </a:pPr>
            <a:r>
              <a:rPr lang="en-US" sz="2000" dirty="0" smtClean="0"/>
              <a:t>18) Motor causes a bobbin to spin (Friction, Centripetal Forces, Electrodynamics</a:t>
            </a:r>
          </a:p>
          <a:p>
            <a:pPr>
              <a:buNone/>
            </a:pPr>
            <a:r>
              <a:rPr lang="en-US" sz="2000" dirty="0" smtClean="0"/>
              <a:t>19) Bobbin reels in string (Tension, Centripetal Forces, Friction)</a:t>
            </a:r>
          </a:p>
          <a:p>
            <a:pPr>
              <a:buNone/>
            </a:pPr>
            <a:r>
              <a:rPr lang="en-US" sz="2000" dirty="0" smtClean="0"/>
              <a:t>20) String’s force direction changes and is multiplied from to a pulley (Pulleys, Gravity, Tension)</a:t>
            </a:r>
          </a:p>
        </p:txBody>
      </p:sp>
      <p:pic>
        <p:nvPicPr>
          <p:cNvPr id="5122" name="Picture 2" descr="C:\Users\Owner\AppData\Local\Microsoft\Windows\Temporary Internet Files\Content.IE5\UPWVK7XN\MC900082411[1].wmf"/>
          <p:cNvPicPr>
            <a:picLocks noChangeAspect="1" noChangeArrowheads="1"/>
          </p:cNvPicPr>
          <p:nvPr/>
        </p:nvPicPr>
        <p:blipFill>
          <a:blip r:embed="rId2" cstate="print"/>
          <a:srcRect/>
          <a:stretch>
            <a:fillRect/>
          </a:stretch>
        </p:blipFill>
        <p:spPr bwMode="auto">
          <a:xfrm>
            <a:off x="1143000" y="304800"/>
            <a:ext cx="1295400" cy="1295400"/>
          </a:xfrm>
          <a:prstGeom prst="rect">
            <a:avLst/>
          </a:prstGeom>
          <a:noFill/>
        </p:spPr>
      </p:pic>
      <p:pic>
        <p:nvPicPr>
          <p:cNvPr id="5123" name="Picture 3" descr="C:\Users\Owner\AppData\Local\Microsoft\Windows\Temporary Internet Files\Content.IE5\UYXOB7B4\MC900002119[1].wmf"/>
          <p:cNvPicPr>
            <a:picLocks noChangeAspect="1" noChangeArrowheads="1"/>
          </p:cNvPicPr>
          <p:nvPr/>
        </p:nvPicPr>
        <p:blipFill>
          <a:blip r:embed="rId3" cstate="print"/>
          <a:srcRect/>
          <a:stretch>
            <a:fillRect/>
          </a:stretch>
        </p:blipFill>
        <p:spPr bwMode="auto">
          <a:xfrm>
            <a:off x="7620000" y="3505200"/>
            <a:ext cx="1254817"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 5</a:t>
            </a:r>
            <a:endParaRPr lang="en-GB" dirty="0"/>
          </a:p>
        </p:txBody>
      </p:sp>
      <p:sp>
        <p:nvSpPr>
          <p:cNvPr id="3" name="Content Placeholder 2"/>
          <p:cNvSpPr>
            <a:spLocks noGrp="1"/>
          </p:cNvSpPr>
          <p:nvPr>
            <p:ph idx="1"/>
          </p:nvPr>
        </p:nvSpPr>
        <p:spPr/>
        <p:txBody>
          <a:bodyPr>
            <a:normAutofit/>
          </a:bodyPr>
          <a:lstStyle/>
          <a:p>
            <a:pPr>
              <a:buNone/>
            </a:pPr>
            <a:r>
              <a:rPr lang="en-US" sz="2000" dirty="0" smtClean="0"/>
              <a:t>This part is slightly error prone as well, but does have a relatively high success rate.  Particularly annoying was the fact that one marble rarely carried sufficient force to separate the magnets, so I ultimately used three.</a:t>
            </a:r>
          </a:p>
          <a:p>
            <a:pPr>
              <a:buNone/>
            </a:pPr>
            <a:r>
              <a:rPr lang="en-US" sz="2000" dirty="0" smtClean="0"/>
              <a:t>21) String pulls up on needle wrapped in duct tape (Friction, Gravity, Tension)</a:t>
            </a:r>
          </a:p>
          <a:p>
            <a:pPr>
              <a:buNone/>
            </a:pPr>
            <a:r>
              <a:rPr lang="en-US" sz="2000" dirty="0" smtClean="0"/>
              <a:t>22) Needle releases three marbles (Friction)</a:t>
            </a:r>
          </a:p>
          <a:p>
            <a:pPr>
              <a:buNone/>
            </a:pPr>
            <a:r>
              <a:rPr lang="en-US" sz="2000" dirty="0" smtClean="0"/>
              <a:t>23) Marbles begin rolling down plane</a:t>
            </a:r>
            <a:r>
              <a:rPr lang="en-GB" sz="2000" dirty="0" smtClean="0"/>
              <a:t> (Friction, Gravity, Inclined Plane)</a:t>
            </a:r>
          </a:p>
          <a:p>
            <a:pPr>
              <a:buNone/>
            </a:pPr>
            <a:r>
              <a:rPr lang="en-US" sz="2000" dirty="0" smtClean="0"/>
              <a:t>24) Marbles collide with two magnets [hair trigger] (Collisions, Friction, Inclined Plane, Gravity)</a:t>
            </a:r>
          </a:p>
          <a:p>
            <a:pPr>
              <a:buNone/>
            </a:pPr>
            <a:r>
              <a:rPr lang="en-US" sz="2000" dirty="0" smtClean="0"/>
              <a:t>25) Two magnets release their grip on each other (Magnetism, Collisions, Gravity, Friction)</a:t>
            </a:r>
          </a:p>
        </p:txBody>
      </p:sp>
      <p:pic>
        <p:nvPicPr>
          <p:cNvPr id="4098" name="Picture 2" descr="C:\Users\Owner\AppData\Local\Microsoft\Windows\Temporary Internet Files\Content.IE5\6FK16G9Q\MP900438807[1].jpg"/>
          <p:cNvPicPr>
            <a:picLocks noChangeAspect="1" noChangeArrowheads="1"/>
          </p:cNvPicPr>
          <p:nvPr/>
        </p:nvPicPr>
        <p:blipFill>
          <a:blip r:embed="rId2" cstate="print"/>
          <a:srcRect/>
          <a:stretch>
            <a:fillRect/>
          </a:stretch>
        </p:blipFill>
        <p:spPr bwMode="auto">
          <a:xfrm>
            <a:off x="6858000" y="5411928"/>
            <a:ext cx="1905000" cy="14460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0</TotalTime>
  <Words>1318</Words>
  <Application>Microsoft Office PowerPoint</Application>
  <PresentationFormat>On-screen Show (4:3)</PresentationFormat>
  <Paragraphs>83</Paragraphs>
  <Slides>13</Slides>
  <Notes>0</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Rube Goldberg Machine 2011!</vt:lpstr>
      <vt:lpstr>The Man Rube Goldberg: July 4, 1883 – December 7, 1970 </vt:lpstr>
      <vt:lpstr>The Plan</vt:lpstr>
      <vt:lpstr>The Steps: Week by Week</vt:lpstr>
      <vt:lpstr>Week 1</vt:lpstr>
      <vt:lpstr>Week 2</vt:lpstr>
      <vt:lpstr>Week 3</vt:lpstr>
      <vt:lpstr>Week 4</vt:lpstr>
      <vt:lpstr>Week 5</vt:lpstr>
      <vt:lpstr>Week 6</vt:lpstr>
      <vt:lpstr>Week 7</vt:lpstr>
      <vt:lpstr>Steps that Didn’t Make the Cut</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Rube Goldberg Machine 2011!</dc:title>
  <dc:creator>Owner</dc:creator>
  <cp:lastModifiedBy>Owner</cp:lastModifiedBy>
  <cp:revision>16</cp:revision>
  <dcterms:created xsi:type="dcterms:W3CDTF">2011-05-18T23:36:07Z</dcterms:created>
  <dcterms:modified xsi:type="dcterms:W3CDTF">2011-05-19T01:22:08Z</dcterms:modified>
</cp:coreProperties>
</file>